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66" r:id="rId4"/>
    <p:sldId id="500" r:id="rId5"/>
    <p:sldId id="604" r:id="rId6"/>
    <p:sldId id="612" r:id="rId7"/>
    <p:sldId id="519" r:id="rId8"/>
    <p:sldId id="520" r:id="rId9"/>
    <p:sldId id="613" r:id="rId10"/>
    <p:sldId id="522" r:id="rId11"/>
    <p:sldId id="619" r:id="rId12"/>
    <p:sldId id="600" r:id="rId13"/>
    <p:sldId id="614" r:id="rId14"/>
    <p:sldId id="521" r:id="rId15"/>
    <p:sldId id="577" r:id="rId16"/>
    <p:sldId id="523" r:id="rId17"/>
    <p:sldId id="578" r:id="rId18"/>
    <p:sldId id="579" r:id="rId19"/>
    <p:sldId id="615" r:id="rId20"/>
    <p:sldId id="601" r:id="rId21"/>
    <p:sldId id="609" r:id="rId22"/>
    <p:sldId id="602" r:id="rId23"/>
    <p:sldId id="603" r:id="rId24"/>
    <p:sldId id="608" r:id="rId25"/>
    <p:sldId id="611" r:id="rId26"/>
    <p:sldId id="605" r:id="rId27"/>
    <p:sldId id="582" r:id="rId28"/>
    <p:sldId id="584" r:id="rId29"/>
    <p:sldId id="561" r:id="rId30"/>
    <p:sldId id="616" r:id="rId31"/>
    <p:sldId id="617" r:id="rId32"/>
    <p:sldId id="61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69BFB0-2A68-4789-A0A8-AA910657877A}">
          <p14:sldIdLst>
            <p14:sldId id="394"/>
            <p14:sldId id="466"/>
            <p14:sldId id="500"/>
            <p14:sldId id="604"/>
          </p14:sldIdLst>
        </p14:section>
        <p14:section name="What is Bootstrap?" id="{13C67FD4-2B9F-49BD-9771-70FAC46174E5}">
          <p14:sldIdLst>
            <p14:sldId id="612"/>
            <p14:sldId id="519"/>
            <p14:sldId id="520"/>
          </p14:sldIdLst>
        </p14:section>
        <p14:section name="Import Bootstrap" id="{A3BEAEA2-F36C-4F25-8356-15B9EBC8904C}">
          <p14:sldIdLst>
            <p14:sldId id="613"/>
            <p14:sldId id="522"/>
            <p14:sldId id="619"/>
            <p14:sldId id="600"/>
          </p14:sldIdLst>
        </p14:section>
        <p14:section name="Grid System" id="{CCF3BC1E-E911-455C-8968-5DB5A7A98411}">
          <p14:sldIdLst>
            <p14:sldId id="614"/>
            <p14:sldId id="521"/>
            <p14:sldId id="577"/>
            <p14:sldId id="523"/>
            <p14:sldId id="578"/>
            <p14:sldId id="579"/>
          </p14:sldIdLst>
        </p14:section>
        <p14:section name="Styling" id="{0BAD0C9D-BCF1-49FA-8D9B-E9AA0A6F6973}">
          <p14:sldIdLst>
            <p14:sldId id="615"/>
            <p14:sldId id="601"/>
            <p14:sldId id="609"/>
            <p14:sldId id="602"/>
            <p14:sldId id="603"/>
            <p14:sldId id="608"/>
            <p14:sldId id="611"/>
            <p14:sldId id="605"/>
            <p14:sldId id="582"/>
            <p14:sldId id="584"/>
          </p14:sldIdLst>
        </p14:section>
        <p14:section name="Conclusion" id="{CAD93B16-9430-4CD6-BD17-69844E1E5D8E}">
          <p14:sldIdLst>
            <p14:sldId id="561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854E"/>
    <a:srgbClr val="FBEEDC"/>
    <a:srgbClr val="F8DC9E"/>
    <a:srgbClr val="FBEEC9"/>
    <a:srgbClr val="603A14"/>
    <a:srgbClr val="E85C0E"/>
    <a:srgbClr val="BAB398"/>
    <a:srgbClr val="ADA485"/>
    <a:srgbClr val="C6C0AA"/>
    <a:srgbClr val="6636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94595" autoAdjust="0"/>
  </p:normalViewPr>
  <p:slideViewPr>
    <p:cSldViewPr>
      <p:cViewPr varScale="1">
        <p:scale>
          <a:sx n="109" d="100"/>
          <a:sy n="109" d="100"/>
        </p:scale>
        <p:origin x="600" y="12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8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40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2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068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F9925-3ADF-4098-8AE3-5959201DE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45634-9233-4ED8-9609-97B9157ECF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DB041-791C-4FFD-92F4-CDDDBAC61031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6A2A29-2DA1-4106-819A-CA628C3FC91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8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org/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js.cloudflare.com/ajax/libs/tether/1.4.0/js/tether.min.js" TargetMode="External"/><Relationship Id="rId2" Type="http://schemas.openxmlformats.org/officeDocument/2006/relationships/hyperlink" Target="https://code.jquery.com/jquery-3.1.1.slim.min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xcdn.bootstrapcdn.com/bootstrap/4.0.0-beta/js/bootstrap.min.j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utilities/colors/" TargetMode="External"/><Relationship Id="rId2" Type="http://schemas.openxmlformats.org/officeDocument/2006/relationships/hyperlink" Target="https://getbootstrap.com/docs/4.0/utilities/tex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slide" Target="slide18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image" Target="../media/image13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etbootstrap.com/docs/4.0/components/navba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etbootstrap.com/docs/4.0/content/reboot/#list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hemes.com/bootstrap-cheatshe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6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csharp-web-development-basics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openxmlformats.org/officeDocument/2006/relationships/image" Target="../media/image47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9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telenor.b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51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axcdn.bootstrapcdn.com/bootstrap/4.0.0-beta/css/bootstrap.min.c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Bootstrap </a:t>
            </a:r>
            <a:r>
              <a:rPr lang="en-US" smtClean="0"/>
              <a:t>4</a:t>
            </a:r>
            <a:endParaRPr lang="en-US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A984ED29-1E1E-4ACC-8D5F-6F5145E79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1973" y="1774118"/>
            <a:ext cx="7382341" cy="1752600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Technical 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1587804">
            <a:off x="6050057" y="3832623"/>
            <a:ext cx="184731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defRPr b="1" spc="5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89BF87-5C9B-4191-8494-A68A96A9D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089" y="2722687"/>
            <a:ext cx="4478524" cy="376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87070A-8520-4053-921E-C5467AD48C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C7205-E623-4430-941D-554B188CAAEA}"/>
              </a:ext>
            </a:extLst>
          </p:cNvPr>
          <p:cNvSpPr txBox="1"/>
          <p:nvPr/>
        </p:nvSpPr>
        <p:spPr>
          <a:xfrm rot="1823098">
            <a:off x="4728065" y="3738959"/>
            <a:ext cx="222928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 Visualization with </a:t>
            </a:r>
          </a:p>
          <a:p>
            <a:pPr algn="ctr">
              <a:lnSpc>
                <a:spcPct val="85000"/>
              </a:lnSpc>
            </a:pPr>
            <a:r>
              <a:rPr lang="en-US" sz="2000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Bootstrap 4</a:t>
            </a:r>
          </a:p>
        </p:txBody>
      </p:sp>
      <p:pic>
        <p:nvPicPr>
          <p:cNvPr id="14" name="Picture 13">
            <a:hlinkClick r:id="rId8" tooltip="Software University Foundation"/>
            <a:extLst>
              <a:ext uri="{FF2B5EF4-FFF2-40B4-BE49-F238E27FC236}">
                <a16:creationId xmlns:a16="http://schemas.microsoft.com/office/drawing/2014/main" id="{422F4C65-4ACA-4072-A93C-D014396E72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3" y="2205368"/>
            <a:ext cx="2175525" cy="5426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B6E68B-9376-4027-8DA5-44083CC3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sure to place jQuery and Tether first, as the </a:t>
            </a:r>
            <a:r>
              <a:rPr lang="en-US" dirty="0" err="1"/>
              <a:t>Bootsrtap</a:t>
            </a:r>
            <a:r>
              <a:rPr lang="en-US" dirty="0"/>
              <a:t> code depends on them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Include from a CDN – .</a:t>
            </a:r>
            <a:r>
              <a:rPr lang="en-US" noProof="1"/>
              <a:t>js</a:t>
            </a:r>
            <a:r>
              <a:rPr lang="en-US"/>
              <a:t> Files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1811" y="2489848"/>
            <a:ext cx="11125201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https://code.jquery.com/jquery-3.1.1.slim.min.js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3380284"/>
            <a:ext cx="1112678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3"/>
              </a:rPr>
              <a:t>https://cdnjs.cloudflare.com/ajax/libs/tether/1.4.0/</a:t>
            </a:r>
            <a:r>
              <a:rPr lang="en-US" dirty="0" err="1">
                <a:hlinkClick r:id="rId3"/>
              </a:rPr>
              <a:t>js</a:t>
            </a:r>
            <a:r>
              <a:rPr lang="en-US" dirty="0">
                <a:hlinkClick r:id="rId3"/>
              </a:rPr>
              <a:t>/tether.min.js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5274006"/>
            <a:ext cx="11126788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hlinkClick r:id="rId4"/>
              </a:rPr>
              <a:t>https://maxcdn.bootstrapcdn.com/bootstrap/4.0.0-beta/</a:t>
            </a:r>
            <a:r>
              <a:rPr lang="en-US" dirty="0" err="1">
                <a:hlinkClick r:id="rId4"/>
              </a:rPr>
              <a:t>js</a:t>
            </a:r>
            <a:r>
              <a:rPr lang="en-US" dirty="0">
                <a:hlinkClick r:id="rId4"/>
              </a:rPr>
              <a:t>/bootstrap.min.js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7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Resources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0224" y="12954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rel='stylesheet' href='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/bootstrap.min.css</a:t>
            </a:r>
            <a:r>
              <a:rPr lang="en-US" dirty="0"/>
              <a:t>'/&gt;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530224" y="2590800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 &lt;script </a:t>
            </a:r>
            <a:r>
              <a:rPr lang="en-US" noProof="1"/>
              <a:t>src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.3.2.1.min.js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530224" y="3876024"/>
            <a:ext cx="10944002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&lt;script src="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../bootstrap/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js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/bootstrap.min.js</a:t>
            </a:r>
            <a:r>
              <a:rPr lang="en-US" dirty="0"/>
              <a:t>"&gt;&lt;/script&gt;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81" y="5018829"/>
            <a:ext cx="2555945" cy="164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692873"/>
          </a:xfrm>
        </p:spPr>
        <p:txBody>
          <a:bodyPr/>
          <a:lstStyle/>
          <a:p>
            <a:r>
              <a:rPr lang="en-US" dirty="0"/>
              <a:t>Building Layouts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5E77-45B4-4330-A0AB-BEC2BF741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29" y="1066800"/>
            <a:ext cx="6043366" cy="36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Bootstrap includes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responsive, mobile first </a:t>
            </a:r>
            <a:r>
              <a:rPr lang="en-US" dirty="0"/>
              <a:t>fluid grid system that appropriately scales up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 columns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94" y="3336235"/>
            <a:ext cx="10223695" cy="2474525"/>
          </a:xfrm>
          <a:prstGeom prst="rect">
            <a:avLst/>
          </a:prstGeom>
        </p:spPr>
      </p:pic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368146" y="3200400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43958" y="3906078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" name="AutoShape 25"/>
          <p:cNvSpPr>
            <a:spLocks noChangeArrowheads="1"/>
          </p:cNvSpPr>
          <p:nvPr/>
        </p:nvSpPr>
        <p:spPr bwMode="auto">
          <a:xfrm>
            <a:off x="343958" y="4611756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3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49944" y="5284304"/>
            <a:ext cx="1121562" cy="457200"/>
          </a:xfrm>
          <a:prstGeom prst="wedgeRoundRectCallout">
            <a:avLst>
              <a:gd name="adj1" fmla="val 59239"/>
              <a:gd name="adj2" fmla="val 273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 4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1625494" y="273875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AutoShape 25"/>
          <p:cNvSpPr>
            <a:spLocks noChangeArrowheads="1"/>
          </p:cNvSpPr>
          <p:nvPr/>
        </p:nvSpPr>
        <p:spPr bwMode="auto">
          <a:xfrm>
            <a:off x="2750292" y="2729948"/>
            <a:ext cx="990600" cy="461642"/>
          </a:xfrm>
          <a:prstGeom prst="wedgeRoundRectCallout">
            <a:avLst>
              <a:gd name="adj1" fmla="val -9920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10564529" y="2729948"/>
            <a:ext cx="1218001" cy="461642"/>
          </a:xfrm>
          <a:prstGeom prst="wedgeRoundRectCallout">
            <a:avLst>
              <a:gd name="adj1" fmla="val 3952"/>
              <a:gd name="adj2" fmla="val 708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 12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710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3212" y="1684326"/>
            <a:ext cx="77724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container-fluid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3212" y="1151121"/>
            <a:ext cx="7772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System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76" y="4356590"/>
            <a:ext cx="7532136" cy="198827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51812" y="1684326"/>
            <a:ext cx="37338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div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text-align: </a:t>
            </a:r>
            <a:r>
              <a:rPr lang="fr-FR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center</a:t>
            </a: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fr-FR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151812" y="1151121"/>
            <a:ext cx="3733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5180012" y="1792194"/>
            <a:ext cx="1752600" cy="359482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Container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3808412" y="2490464"/>
            <a:ext cx="1752600" cy="353329"/>
          </a:xfrm>
          <a:prstGeom prst="wedgeRoundRectCallout">
            <a:avLst>
              <a:gd name="adj1" fmla="val -60392"/>
              <a:gd name="adj2" fmla="val 148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Row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2284412" y="4179925"/>
            <a:ext cx="1752600" cy="353329"/>
          </a:xfrm>
          <a:prstGeom prst="wedgeRoundRectCallout">
            <a:avLst>
              <a:gd name="adj1" fmla="val 28644"/>
              <a:gd name="adj2" fmla="val -976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Columns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971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Rows must be placed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 </a:t>
            </a:r>
            <a:r>
              <a:rPr lang="en-US" dirty="0"/>
              <a:t>is fixed-width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.container-fluid </a:t>
            </a:r>
            <a:r>
              <a:rPr lang="en-US" dirty="0"/>
              <a:t>is full-width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2548735"/>
            <a:ext cx="6323013" cy="16613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612" y="4689528"/>
            <a:ext cx="6324601" cy="1577340"/>
          </a:xfrm>
          <a:prstGeom prst="rect">
            <a:avLst/>
          </a:prstGeom>
        </p:spPr>
      </p:pic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367587" y="2717097"/>
            <a:ext cx="1752600" cy="838199"/>
          </a:xfrm>
          <a:prstGeom prst="wedgeRoundRectCallout">
            <a:avLst>
              <a:gd name="adj1" fmla="val -66867"/>
              <a:gd name="adj2" fmla="val 454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Leaves margin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389812" y="5029200"/>
            <a:ext cx="1906587" cy="838199"/>
          </a:xfrm>
          <a:prstGeom prst="wedgeRoundRectCallout">
            <a:avLst>
              <a:gd name="adj1" fmla="val -59258"/>
              <a:gd name="adj2" fmla="val 432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Full width, no margins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77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618999" cy="55703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Determines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many columns </a:t>
            </a:r>
            <a:r>
              <a:rPr lang="en-US" dirty="0"/>
              <a:t>to use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 screen sizes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col-xs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Less than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col-sm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.col-md: Width </a:t>
            </a:r>
            <a:r>
              <a:rPr lang="en-US" dirty="0"/>
              <a:t>Between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992px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1200px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col-lg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Width </a:t>
            </a:r>
            <a:r>
              <a:rPr lang="en-US" dirty="0"/>
              <a:t>Over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120px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2362008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08012" y="1828800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22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Classes (2)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2012" y="1572884"/>
            <a:ext cx="8703232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col-sm-8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one&lt;/div&gt;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two&lt;/div&gt;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col-sm-2 col-lg-4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"&gt;Column three&lt;/div&gt;     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132012" y="1039676"/>
            <a:ext cx="8703232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9" y="2983874"/>
            <a:ext cx="8062659" cy="162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008" y="4781387"/>
            <a:ext cx="7506350" cy="1867062"/>
          </a:xfrm>
          <a:prstGeom prst="rect">
            <a:avLst/>
          </a:prstGeom>
        </p:spPr>
      </p:pic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912812" y="3376374"/>
            <a:ext cx="1524000" cy="1119426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1280px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1217612" y="5179867"/>
            <a:ext cx="1752600" cy="838199"/>
          </a:xfrm>
          <a:prstGeom prst="wedgeRoundRectCallout">
            <a:avLst>
              <a:gd name="adj1" fmla="val 66829"/>
              <a:gd name="adj2" fmla="val 79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Width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768px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7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Styling most Used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5705FE-09C9-4283-BEAF-C2E91145C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82393"/>
            <a:ext cx="7479949" cy="3700790"/>
          </a:xfrm>
          <a:prstGeom prst="roundRect">
            <a:avLst>
              <a:gd name="adj" fmla="val 271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299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text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typography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3"/>
              </a:rPr>
              <a:t>text colors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important.&lt;/p&gt;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indicates success.&lt;/p&gt;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text-muted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is muted.&lt;/p&gt;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some information.&lt;/p&gt;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a warning.&lt;/p&gt;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"&gt;This text represents danger.&lt;/p&gt;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3739824"/>
            <a:ext cx="40005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941910"/>
                  </p:ext>
                </p:extLst>
              </p:nvPr>
            </p:nvGraphicFramePr>
            <p:xfrm>
              <a:off x="1511969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13C67FD4-2B9F-49BD-9771-70FAC46174E5}">
                    <psez:zmPr id="{CF56B58F-B197-4E35-B403-9AA2C80644D2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Section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C89041-685F-4C27-B307-A5C1008D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1969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8434981"/>
                  </p:ext>
                </p:extLst>
              </p:nvPr>
            </p:nvGraphicFramePr>
            <p:xfrm>
              <a:off x="6514406" y="1303521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A3BEAEA2-F36C-4F25-8356-15B9EBC8904C}">
                    <psez:zmPr id="{7F7467EA-2248-42C7-87B9-AACABE60D82F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468531-52C0-475F-A9C2-354A5E5462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4406" y="1303521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737670"/>
                  </p:ext>
                </p:extLst>
              </p:nvPr>
            </p:nvGraphicFramePr>
            <p:xfrm>
              <a:off x="1483418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CCF3BC1E-E911-455C-8968-5DB5A7A98411}">
                    <psez:zmPr id="{C07DB955-BC53-4117-AB84-65199D072BB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8F2829FB-1CBF-4A61-A7D9-BCAE7D5477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3418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39556"/>
                  </p:ext>
                </p:extLst>
              </p:nvPr>
            </p:nvGraphicFramePr>
            <p:xfrm>
              <a:off x="6514406" y="3991352"/>
              <a:ext cx="4191001" cy="2358052"/>
            </p:xfrm>
            <a:graphic>
              <a:graphicData uri="http://schemas.microsoft.com/office/powerpoint/2016/sectionzoom">
                <psez:sectionZm>
                  <psez:sectionZmObj sectionId="{0BAD0C9D-BCF1-49FA-8D9B-E9AA0A6F6973}">
                    <psez:zmPr id="{E7B778DB-B85E-4CDB-90A7-A16AA62E3968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1001" cy="235805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1BFD3052-8907-48B2-B556-BDD23A728C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4406" y="3991352"/>
                <a:ext cx="4191001" cy="235805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outcome of an event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 alert-success alert-dismissable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data-dismiss="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alert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aria-label="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close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"&gt;×&lt;/a&gt;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&lt;strong&gt;Success!&lt;/strong&gt; 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This alert box could indicate a successful or positive action.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93" y="3959591"/>
            <a:ext cx="6230983" cy="27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role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coloring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209608"/>
            <a:ext cx="11426327" cy="28069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btn-primary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"&gt;Primary&lt;/button&gt;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btn-secondary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"&gt;Secondary&lt;/button&gt;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btn-success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"&gt;Success&lt;/button&gt;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btn-info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"&gt;Info&lt;/button&gt;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btn-warning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"&gt;Warning&lt;/button&gt;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btn-danger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"&gt;Danger&lt;/button&gt;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 btn-link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"&gt;Link&lt;/button&gt;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67640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45E37-256D-42AA-B735-193E242EA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50" y="5326135"/>
            <a:ext cx="7502210" cy="73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5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Provide information about the size of the button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More on </a:t>
            </a:r>
            <a:r>
              <a:rPr lang="en-US" dirty="0">
                <a:hlinkClick r:id="rId2"/>
              </a:rPr>
              <a:t>buttons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Buttons – sizing</a:t>
            </a:r>
            <a:r>
              <a:rPr lang="bg-BG" dirty="0"/>
              <a:t> </a:t>
            </a:r>
            <a:r>
              <a:rPr lang="en-US" dirty="0"/>
              <a:t>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1" y="2420628"/>
            <a:ext cx="11426327" cy="15788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btn-lg"&gt;Large&lt;/button&gt;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btn-primary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btn-sm"&gt;Small&lt;/button&gt;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 type="button" class="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secondary</a:t>
            </a:r>
            <a:r>
              <a:rPr lang="en-US" sz="23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btn-sm"&gt;Large&lt;/button&gt;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887420"/>
            <a:ext cx="11426326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FE7442-7CD7-42C4-918D-C69BB8B017A6}"/>
              </a:ext>
            </a:extLst>
          </p:cNvPr>
          <p:cNvGrpSpPr/>
          <p:nvPr/>
        </p:nvGrpSpPr>
        <p:grpSpPr>
          <a:xfrm>
            <a:off x="2167859" y="4341670"/>
            <a:ext cx="7660909" cy="1144316"/>
            <a:chOff x="1751012" y="4345992"/>
            <a:chExt cx="7660909" cy="11443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7A0282-16E5-45DC-AE60-8D0D278C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1012" y="4345992"/>
              <a:ext cx="4305931" cy="11443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94F85-5994-4C27-A0F9-CE81E2F57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7812" y="4477336"/>
              <a:ext cx="2784109" cy="872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36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</a:t>
            </a:r>
            <a:r>
              <a:rPr lang="en-US" dirty="0"/>
              <a:t> and Navbar with Bootstrap(2)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8815" y="2209800"/>
            <a:ext cx="11618999" cy="431520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code from the previous slide shows </a:t>
            </a:r>
            <a:br>
              <a:rPr lang="en-US" dirty="0"/>
            </a:br>
            <a:r>
              <a:rPr lang="en-US" dirty="0"/>
              <a:t>the following: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There can be many ways to modify and position the navbar, so you may want to </a:t>
            </a:r>
            <a:r>
              <a:rPr lang="en-US" dirty="0">
                <a:hlinkClick r:id="rId2"/>
              </a:rPr>
              <a:t>check out the other options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686" y="2667000"/>
            <a:ext cx="3656002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99114" y="1307861"/>
            <a:ext cx="11618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Display a series of content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More on lists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0823" y="2596579"/>
            <a:ext cx="11430000" cy="20135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"&gt;First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"&gt;Second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&lt;li class="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list-group-item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"&gt;Third item&lt;/li&gt;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0823" y="2063371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973" y="4234450"/>
            <a:ext cx="64198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11430000" cy="35825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form-group row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form-control-label col-sm-2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"&gt;Username:&lt;/label&gt;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col-sm-4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form-control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type="text"/&gt;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  <a:b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1143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860" y="3618542"/>
            <a:ext cx="6002552" cy="30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with Bootstrap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5612" y="1523808"/>
            <a:ext cx="74676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table-hover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 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55612" y="990600"/>
            <a:ext cx="74676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212" y="3815706"/>
            <a:ext cx="6810340" cy="2841815"/>
          </a:xfrm>
          <a:prstGeom prst="rect">
            <a:avLst/>
          </a:prstGeom>
        </p:spPr>
      </p:pic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122612" y="2129955"/>
            <a:ext cx="2590800" cy="457200"/>
          </a:xfrm>
          <a:prstGeom prst="wedgeRoundRectCallout">
            <a:avLst>
              <a:gd name="adj1" fmla="val -36027"/>
              <a:gd name="adj2" fmla="val -920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Bootstrap table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5678469" y="990597"/>
            <a:ext cx="2590800" cy="457200"/>
          </a:xfrm>
          <a:prstGeom prst="wedgeRoundRectCallout">
            <a:avLst>
              <a:gd name="adj1" fmla="val -57718"/>
              <a:gd name="adj2" fmla="val 4958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Hover effect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9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Jumbotron</a:t>
            </a:r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9412" y="2286000"/>
            <a:ext cx="5867400" cy="24013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container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jumbotron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&lt;h1&gt;Bootstrap&lt;/h1&gt;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&lt;p&gt;Mobile first framework&lt;/p&gt;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9412" y="1752792"/>
            <a:ext cx="58674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45" y="3941736"/>
            <a:ext cx="6454699" cy="256816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88815" y="954647"/>
            <a:ext cx="11618999" cy="557035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Big box that provides information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8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684606"/>
            <a:ext cx="7961400" cy="40544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Bootstrap</a:t>
            </a:r>
            <a:r>
              <a:rPr lang="en-US" sz="3600" dirty="0"/>
              <a:t> provides an easy way to create responsive design that fits on all screens</a:t>
            </a:r>
          </a:p>
          <a:p>
            <a:pPr>
              <a:lnSpc>
                <a:spcPct val="100000"/>
              </a:lnSpc>
            </a:pPr>
            <a:r>
              <a:rPr lang="en-US" sz="3600" noProof="1">
                <a:hlinkClick r:id="rId3"/>
              </a:rPr>
              <a:t>Cheatsheet</a:t>
            </a:r>
            <a:r>
              <a:rPr lang="en-US" sz="3600" dirty="0"/>
              <a:t> to Bootstrap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118" y="16764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1806" y="4419600"/>
            <a:ext cx="3152805" cy="17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08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Development Basics </a:t>
            </a:r>
            <a:r>
              <a:rPr lang="en-US"/>
              <a:t>– Bootstrap 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https://softuni.bg/courses/csharp-web-development-basics</a:t>
            </a:r>
            <a:r>
              <a:rPr lang="en-US" dirty="0"/>
              <a:t>  </a:t>
            </a:r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498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#Csharp</a:t>
            </a:r>
            <a:r>
              <a:rPr lang="bg-BG" sz="11500" b="1" noProof="1"/>
              <a:t>-</a:t>
            </a:r>
            <a:r>
              <a:rPr lang="en-US" sz="11500" b="1" noProof="1"/>
              <a:t>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351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03212" y="1523808"/>
            <a:ext cx="38100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&gt;Id&lt;/th&gt;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&gt;Name&lt;/th&gt;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&gt;Major&lt;/th&gt;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&gt;1&lt;/td&gt;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&gt;Bozhidar&lt;/td&gt;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&gt;C# Web&lt;/td&gt;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/tr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/table</a:t>
            </a: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3212" y="990600"/>
            <a:ext cx="38100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index.html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90274" y="1523808"/>
            <a:ext cx="5257800" cy="43581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margin: 10px;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th, td {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border: 1px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solid 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black;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border-collapse: collapse;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padding: 2px;</a:t>
            </a:r>
          </a:p>
          <a:p>
            <a:pPr eaLnBrk="0" hangingPunct="0">
              <a:lnSpc>
                <a:spcPct val="10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290274" y="990600"/>
            <a:ext cx="5257800" cy="53320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index.css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512149"/>
            <a:ext cx="3885105" cy="3096099"/>
          </a:xfrm>
          <a:prstGeom prst="rect">
            <a:avLst/>
          </a:prstGeom>
        </p:spPr>
      </p:pic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1674812" y="1828800"/>
            <a:ext cx="17526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row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AutoShape 25"/>
          <p:cNvSpPr>
            <a:spLocks noChangeArrowheads="1"/>
          </p:cNvSpPr>
          <p:nvPr/>
        </p:nvSpPr>
        <p:spPr bwMode="auto">
          <a:xfrm>
            <a:off x="3236912" y="2226587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header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3077793" y="4090664"/>
            <a:ext cx="2247900" cy="457200"/>
          </a:xfrm>
          <a:prstGeom prst="wedgeRoundRectCallout">
            <a:avLst>
              <a:gd name="adj1" fmla="val -61432"/>
              <a:gd name="adj2" fmla="val 266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 data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8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  <p:bldP spid="10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Responsive Web Design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4C7445F-DF5A-4142-9931-D400220F4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17" y="1143000"/>
            <a:ext cx="6404389" cy="3603536"/>
          </a:xfrm>
          <a:prstGeom prst="roundRect">
            <a:avLst>
              <a:gd name="adj" fmla="val 57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Responsive Design?</a:t>
            </a:r>
            <a:endParaRPr lang="bg-BG" dirty="0"/>
          </a:p>
        </p:txBody>
      </p:sp>
      <p:sp>
        <p:nvSpPr>
          <p:cNvPr id="46080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Presentation layers </a:t>
            </a:r>
            <a:r>
              <a:rPr lang="en-US" dirty="0"/>
              <a:t>that adjust according to the screen size of the different devices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291493"/>
            <a:ext cx="8960140" cy="4181399"/>
          </a:xfrm>
          <a:prstGeom prst="rect">
            <a:avLst/>
          </a:prstGeom>
        </p:spPr>
      </p:pic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912812" y="2514600"/>
            <a:ext cx="2362199" cy="838200"/>
          </a:xfrm>
          <a:prstGeom prst="wedgeRoundRectCallout">
            <a:avLst>
              <a:gd name="adj1" fmla="val 60490"/>
              <a:gd name="adj2" fmla="val 4294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Desktop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9207243" y="2933700"/>
            <a:ext cx="2362199" cy="609600"/>
          </a:xfrm>
          <a:prstGeom prst="wedgeRoundRectCallout">
            <a:avLst>
              <a:gd name="adj1" fmla="val -57985"/>
              <a:gd name="adj2" fmla="val 473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Tablet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379412" y="4732338"/>
            <a:ext cx="2438399" cy="609600"/>
          </a:xfrm>
          <a:prstGeom prst="wedgeRoundRectCallout">
            <a:avLst>
              <a:gd name="adj1" fmla="val 56580"/>
              <a:gd name="adj2" fmla="val 382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Mobile layouts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3592" y="990600"/>
            <a:ext cx="11801642" cy="56388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tx2">
                    <a:lumMod val="75000"/>
                  </a:schemeClr>
                </a:solidFill>
              </a:rPr>
              <a:t>Free front-end framework </a:t>
            </a:r>
            <a:r>
              <a:rPr lang="en-US" sz="3800" dirty="0"/>
              <a:t>that provides capabilities to ensure responsive design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6" y="2268325"/>
            <a:ext cx="5762793" cy="43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6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Import Bootstrap?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1E86E-9BE6-4CAF-AA4D-928690594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2" y="5773600"/>
            <a:ext cx="10744200" cy="719034"/>
          </a:xfrm>
        </p:spPr>
        <p:txBody>
          <a:bodyPr/>
          <a:lstStyle/>
          <a:p>
            <a:r>
              <a:rPr lang="en-US" dirty="0"/>
              <a:t>Import Options</a:t>
            </a:r>
          </a:p>
        </p:txBody>
      </p:sp>
      <p:pic>
        <p:nvPicPr>
          <p:cNvPr id="5" name="Graphic 4" descr="Open Folder">
            <a:extLst>
              <a:ext uri="{FF2B5EF4-FFF2-40B4-BE49-F238E27FC236}">
                <a16:creationId xmlns:a16="http://schemas.microsoft.com/office/drawing/2014/main" id="{D942AB3B-AE40-4A94-8A16-258502FE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3712" y="1390357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5721C5-B9FC-4563-AEE4-CE72A5AF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the Bootstrap CSS file before any other CSS file in your project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from a CDN – CSS File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79412" y="2667000"/>
            <a:ext cx="10944002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dirty="0"/>
              <a:t>&lt;link </a:t>
            </a:r>
            <a:r>
              <a:rPr lang="en-US" noProof="1"/>
              <a:t>rel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stylesheet</a:t>
            </a:r>
            <a:r>
              <a:rPr lang="en-US" dirty="0"/>
              <a:t>" </a:t>
            </a:r>
            <a:r>
              <a:rPr lang="en-US" noProof="1"/>
              <a:t>href</a:t>
            </a:r>
            <a:r>
              <a:rPr lang="en-US" dirty="0"/>
              <a:t>="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https://maxcdn.bootstrapcdn.com/bootstrap/4.0.0-beta/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hlinkClick r:id="rId2"/>
              </a:rPr>
              <a:t>css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hlinkClick r:id="rId2"/>
              </a:rPr>
              <a:t>/bootstrap.min.css</a:t>
            </a:r>
            <a:r>
              <a:rPr lang="en-US" dirty="0"/>
              <a:t>"/&gt;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4221</TotalTime>
  <Words>1321</Words>
  <Application>Microsoft Office PowerPoint</Application>
  <PresentationFormat>Custom</PresentationFormat>
  <Paragraphs>280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Bootstrap 4</vt:lpstr>
      <vt:lpstr>Table of Contents</vt:lpstr>
      <vt:lpstr>Have a Question?</vt:lpstr>
      <vt:lpstr>HTML Table</vt:lpstr>
      <vt:lpstr>What is Bootstrap?</vt:lpstr>
      <vt:lpstr>What is a Responsive Design?</vt:lpstr>
      <vt:lpstr>Bootstrap</vt:lpstr>
      <vt:lpstr>How to Import Bootstrap?</vt:lpstr>
      <vt:lpstr>Include from a CDN – CSS File</vt:lpstr>
      <vt:lpstr>Include from a CDN – .js Files</vt:lpstr>
      <vt:lpstr>Download Resources</vt:lpstr>
      <vt:lpstr>Grid System</vt:lpstr>
      <vt:lpstr>Grid System</vt:lpstr>
      <vt:lpstr>Grid System Demo</vt:lpstr>
      <vt:lpstr>Containers</vt:lpstr>
      <vt:lpstr>Column Classes</vt:lpstr>
      <vt:lpstr>Column Classes (2)</vt:lpstr>
      <vt:lpstr>Styling Components</vt:lpstr>
      <vt:lpstr>Typography with Bootstrap</vt:lpstr>
      <vt:lpstr>Alerts with Bootstrap</vt:lpstr>
      <vt:lpstr>Buttons – coloring with Bootstrap</vt:lpstr>
      <vt:lpstr>Buttons – sizing with Bootstrap</vt:lpstr>
      <vt:lpstr>Nav and Navbar with Bootstrap(2)</vt:lpstr>
      <vt:lpstr>Lists with Bootstrap</vt:lpstr>
      <vt:lpstr>Forms with Bootstrap</vt:lpstr>
      <vt:lpstr>HTML Table with Bootstrap</vt:lpstr>
      <vt:lpstr>Jumbotron</vt:lpstr>
      <vt:lpstr>Summary</vt:lpstr>
      <vt:lpstr>Web Development Basics – Bootstrap 4</vt:lpstr>
      <vt:lpstr>License</vt:lpstr>
      <vt:lpstr>Trainings @ Software University (SoftUni)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Web Development Basics - Bootstrap</dc:title>
  <dc:subject>Java, Bootstrap, Cookies, Sessions</dc:subject>
  <dc:creator>Software University Foundation</dc:creator>
  <cp:keywords>C#, Bootstrap, Cookies, Sessions, SoftUni, Web, HTTP</cp:keywords>
  <dc:description>https://softuni.bg/courses/java-web-development-basics</dc:description>
  <cp:lastModifiedBy>Yordan Darakchiev</cp:lastModifiedBy>
  <cp:revision>241</cp:revision>
  <dcterms:created xsi:type="dcterms:W3CDTF">2014-01-02T17:00:34Z</dcterms:created>
  <dcterms:modified xsi:type="dcterms:W3CDTF">2018-06-01T15:39:44Z</dcterms:modified>
  <cp:category>programming;computer programming;software development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